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0"/>
  </p:notesMasterIdLst>
  <p:sldIdLst>
    <p:sldId id="256" r:id="rId2"/>
    <p:sldId id="327" r:id="rId3"/>
    <p:sldId id="329" r:id="rId4"/>
    <p:sldId id="330" r:id="rId5"/>
    <p:sldId id="354" r:id="rId6"/>
    <p:sldId id="352" r:id="rId7"/>
    <p:sldId id="353" r:id="rId8"/>
    <p:sldId id="331" r:id="rId9"/>
    <p:sldId id="347" r:id="rId10"/>
    <p:sldId id="341" r:id="rId11"/>
    <p:sldId id="299" r:id="rId12"/>
    <p:sldId id="342" r:id="rId13"/>
    <p:sldId id="343" r:id="rId14"/>
    <p:sldId id="344" r:id="rId15"/>
    <p:sldId id="345" r:id="rId16"/>
    <p:sldId id="348" r:id="rId17"/>
    <p:sldId id="349" r:id="rId18"/>
    <p:sldId id="350" r:id="rId19"/>
  </p:sldIdLst>
  <p:sldSz cx="9144000" cy="5143500" type="screen16x9"/>
  <p:notesSz cx="6858000" cy="9144000"/>
  <p:embeddedFontLst>
    <p:embeddedFont>
      <p:font typeface="Cambay" panose="020B060402020202020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Bebas Neue" panose="020B0604020202020204" charset="0"/>
      <p:regular r:id="rId29"/>
    </p:embeddedFont>
    <p:embeddedFont>
      <p:font typeface="DM Sans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9668"/>
    <a:srgbClr val="4A4038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68BC06-E017-46C2-82A9-66AA14E6BDB9}">
  <a:tblStyle styleId="{7068BC06-E017-46C2-82A9-66AA14E6BD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9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21c32e4b9e4_0_18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21c32e4b9e4_0_187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142721" y="-15975"/>
            <a:ext cx="10361312" cy="5179650"/>
            <a:chOff x="-1142721" y="-15975"/>
            <a:chExt cx="10361312" cy="517965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1142721" y="4397399"/>
              <a:ext cx="10361312" cy="766276"/>
              <a:chOff x="-1142721" y="4397399"/>
              <a:chExt cx="10361312" cy="766276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4574850" y="4486500"/>
                <a:ext cx="4577375" cy="658575"/>
              </a:xfrm>
              <a:custGeom>
                <a:avLst/>
                <a:gdLst/>
                <a:ahLst/>
                <a:cxnLst/>
                <a:rect l="l" t="t" r="r" b="b"/>
                <a:pathLst>
                  <a:path w="183095" h="26343" extrusionOk="0">
                    <a:moveTo>
                      <a:pt x="6858" y="0"/>
                    </a:moveTo>
                    <a:lnTo>
                      <a:pt x="0" y="26343"/>
                    </a:lnTo>
                    <a:lnTo>
                      <a:pt x="183095" y="26103"/>
                    </a:lnTo>
                    <a:lnTo>
                      <a:pt x="183095" y="32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12" name="Google Shape;12;p2"/>
              <p:cNvSpPr/>
              <p:nvPr/>
            </p:nvSpPr>
            <p:spPr>
              <a:xfrm>
                <a:off x="5822175" y="4486975"/>
                <a:ext cx="1130850" cy="676700"/>
              </a:xfrm>
              <a:custGeom>
                <a:avLst/>
                <a:gdLst/>
                <a:ahLst/>
                <a:cxnLst/>
                <a:rect l="l" t="t" r="r" b="b"/>
                <a:pathLst>
                  <a:path w="45234" h="27068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38270" y="27068"/>
                    </a:lnTo>
                    <a:lnTo>
                      <a:pt x="45234" y="9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</p:sp>
          <p:sp>
            <p:nvSpPr>
              <p:cNvPr id="13" name="Google Shape;13;p2"/>
              <p:cNvSpPr/>
              <p:nvPr/>
            </p:nvSpPr>
            <p:spPr>
              <a:xfrm>
                <a:off x="7150900" y="4486975"/>
                <a:ext cx="2021700" cy="668900"/>
              </a:xfrm>
              <a:custGeom>
                <a:avLst/>
                <a:gdLst/>
                <a:ahLst/>
                <a:cxnLst/>
                <a:rect l="l" t="t" r="r" b="b"/>
                <a:pathLst>
                  <a:path w="80868" h="26756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80868" y="26602"/>
                    </a:lnTo>
                    <a:lnTo>
                      <a:pt x="80678" y="145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</p:sp>
          <p:sp>
            <p:nvSpPr>
              <p:cNvPr id="14" name="Google Shape;14;p2"/>
              <p:cNvSpPr/>
              <p:nvPr/>
            </p:nvSpPr>
            <p:spPr>
              <a:xfrm>
                <a:off x="-1142721" y="4397399"/>
                <a:ext cx="7364863" cy="335201"/>
              </a:xfrm>
              <a:custGeom>
                <a:avLst/>
                <a:gdLst/>
                <a:ahLst/>
                <a:cxnLst/>
                <a:rect l="l" t="t" r="r" b="b"/>
                <a:pathLst>
                  <a:path w="52272" h="2379" fill="none" extrusionOk="0">
                    <a:moveTo>
                      <a:pt x="0" y="1"/>
                    </a:moveTo>
                    <a:lnTo>
                      <a:pt x="23309" y="1"/>
                    </a:lnTo>
                    <a:lnTo>
                      <a:pt x="25683" y="2378"/>
                    </a:lnTo>
                    <a:lnTo>
                      <a:pt x="52272" y="2378"/>
                    </a:lnTo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miter lim="409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613175" y="4634650"/>
                <a:ext cx="4605416" cy="449401"/>
              </a:xfrm>
              <a:custGeom>
                <a:avLst/>
                <a:gdLst/>
                <a:ahLst/>
                <a:cxnLst/>
                <a:rect l="l" t="t" r="r" b="b"/>
                <a:pathLst>
                  <a:path w="51014" h="4978" fill="none" extrusionOk="0">
                    <a:moveTo>
                      <a:pt x="1" y="3301"/>
                    </a:moveTo>
                    <a:lnTo>
                      <a:pt x="7560" y="3301"/>
                    </a:lnTo>
                    <a:lnTo>
                      <a:pt x="10860" y="1"/>
                    </a:lnTo>
                    <a:lnTo>
                      <a:pt x="29697" y="1"/>
                    </a:lnTo>
                    <a:lnTo>
                      <a:pt x="34677" y="4978"/>
                    </a:lnTo>
                    <a:lnTo>
                      <a:pt x="51014" y="4978"/>
                    </a:lnTo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409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" name="Google Shape;16;p2"/>
            <p:cNvSpPr/>
            <p:nvPr/>
          </p:nvSpPr>
          <p:spPr>
            <a:xfrm>
              <a:off x="100" y="-15975"/>
              <a:ext cx="9144000" cy="55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14675" y="1449208"/>
            <a:ext cx="3898500" cy="215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714675" y="3621515"/>
            <a:ext cx="3898500" cy="4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9" name="Google Shape;19;p2"/>
          <p:cNvSpPr>
            <a:spLocks noGrp="1"/>
          </p:cNvSpPr>
          <p:nvPr>
            <p:ph type="pic" idx="2"/>
          </p:nvPr>
        </p:nvSpPr>
        <p:spPr>
          <a:xfrm>
            <a:off x="4745200" y="1187487"/>
            <a:ext cx="5293500" cy="32991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8100019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6"/>
          <p:cNvGrpSpPr/>
          <p:nvPr/>
        </p:nvGrpSpPr>
        <p:grpSpPr>
          <a:xfrm>
            <a:off x="-594014" y="-19776"/>
            <a:ext cx="9738014" cy="5342996"/>
            <a:chOff x="-594014" y="-19776"/>
            <a:chExt cx="9738014" cy="5342996"/>
          </a:xfrm>
        </p:grpSpPr>
        <p:sp>
          <p:nvSpPr>
            <p:cNvPr id="52" name="Google Shape;52;p6"/>
            <p:cNvSpPr/>
            <p:nvPr/>
          </p:nvSpPr>
          <p:spPr>
            <a:xfrm rot="-5400000">
              <a:off x="6213600" y="2216125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10800000" flipH="1">
              <a:off x="-26301" y="-19776"/>
              <a:ext cx="8450292" cy="384601"/>
            </a:xfrm>
            <a:custGeom>
              <a:avLst/>
              <a:gdLst/>
              <a:ahLst/>
              <a:cxnLst/>
              <a:rect l="l" t="t" r="r" b="b"/>
              <a:pathLst>
                <a:path w="52272" h="2379" fill="none" extrusionOk="0">
                  <a:moveTo>
                    <a:pt x="0" y="1"/>
                  </a:moveTo>
                  <a:lnTo>
                    <a:pt x="23309" y="1"/>
                  </a:lnTo>
                  <a:lnTo>
                    <a:pt x="25683" y="2378"/>
                  </a:lnTo>
                  <a:lnTo>
                    <a:pt x="52272" y="23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-9500" y="4598900"/>
              <a:ext cx="8438595" cy="544632"/>
            </a:xfrm>
            <a:custGeom>
              <a:avLst/>
              <a:gdLst/>
              <a:ahLst/>
              <a:cxnLst/>
              <a:rect l="l" t="t" r="r" b="b"/>
              <a:pathLst>
                <a:path w="337274" h="26384" extrusionOk="0">
                  <a:moveTo>
                    <a:pt x="95" y="0"/>
                  </a:moveTo>
                  <a:lnTo>
                    <a:pt x="0" y="26384"/>
                  </a:lnTo>
                  <a:lnTo>
                    <a:pt x="337274" y="26348"/>
                  </a:lnTo>
                  <a:lnTo>
                    <a:pt x="337274" y="56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55" name="Google Shape;55;p6"/>
            <p:cNvSpPr/>
            <p:nvPr/>
          </p:nvSpPr>
          <p:spPr>
            <a:xfrm>
              <a:off x="5065975" y="4606475"/>
              <a:ext cx="1099425" cy="547350"/>
            </a:xfrm>
            <a:custGeom>
              <a:avLst/>
              <a:gdLst/>
              <a:ahLst/>
              <a:cxnLst/>
              <a:rect l="l" t="t" r="r" b="b"/>
              <a:pathLst>
                <a:path w="43977" h="21894" extrusionOk="0">
                  <a:moveTo>
                    <a:pt x="5575" y="0"/>
                  </a:moveTo>
                  <a:lnTo>
                    <a:pt x="0" y="21846"/>
                  </a:lnTo>
                  <a:lnTo>
                    <a:pt x="38362" y="21894"/>
                  </a:lnTo>
                  <a:lnTo>
                    <a:pt x="43977" y="8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56" name="Google Shape;56;p6"/>
            <p:cNvSpPr/>
            <p:nvPr/>
          </p:nvSpPr>
          <p:spPr>
            <a:xfrm>
              <a:off x="6318950" y="4609250"/>
              <a:ext cx="2111125" cy="541900"/>
            </a:xfrm>
            <a:custGeom>
              <a:avLst/>
              <a:gdLst/>
              <a:ahLst/>
              <a:cxnLst/>
              <a:rect l="l" t="t" r="r" b="b"/>
              <a:pathLst>
                <a:path w="84445" h="21676" extrusionOk="0">
                  <a:moveTo>
                    <a:pt x="5603" y="0"/>
                  </a:moveTo>
                  <a:lnTo>
                    <a:pt x="0" y="21676"/>
                  </a:lnTo>
                  <a:lnTo>
                    <a:pt x="84445" y="21502"/>
                  </a:lnTo>
                  <a:lnTo>
                    <a:pt x="84445" y="4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57" name="Google Shape;57;p6"/>
            <p:cNvSpPr/>
            <p:nvPr/>
          </p:nvSpPr>
          <p:spPr>
            <a:xfrm flipH="1">
              <a:off x="-594014" y="4873823"/>
              <a:ext cx="5349365" cy="449396"/>
            </a:xfrm>
            <a:custGeom>
              <a:avLst/>
              <a:gdLst/>
              <a:ahLst/>
              <a:cxnLst/>
              <a:rect l="l" t="t" r="r" b="b"/>
              <a:pathLst>
                <a:path w="56278" h="4728" fill="none" extrusionOk="0">
                  <a:moveTo>
                    <a:pt x="0" y="4727"/>
                  </a:moveTo>
                  <a:lnTo>
                    <a:pt x="25536" y="4727"/>
                  </a:lnTo>
                  <a:lnTo>
                    <a:pt x="30262" y="1"/>
                  </a:lnTo>
                  <a:lnTo>
                    <a:pt x="56277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6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3500032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3"/>
          <p:cNvGrpSpPr/>
          <p:nvPr/>
        </p:nvGrpSpPr>
        <p:grpSpPr>
          <a:xfrm>
            <a:off x="-232900" y="-58626"/>
            <a:ext cx="10141432" cy="5348633"/>
            <a:chOff x="-232900" y="-58626"/>
            <a:chExt cx="10141432" cy="5348633"/>
          </a:xfrm>
        </p:grpSpPr>
        <p:sp>
          <p:nvSpPr>
            <p:cNvPr id="101" name="Google Shape;101;p13"/>
            <p:cNvSpPr/>
            <p:nvPr/>
          </p:nvSpPr>
          <p:spPr>
            <a:xfrm rot="-5400000">
              <a:off x="-2216100" y="2214600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flipH="1">
              <a:off x="-33789" y="-58626"/>
              <a:ext cx="9297685" cy="598895"/>
            </a:xfrm>
            <a:custGeom>
              <a:avLst/>
              <a:gdLst/>
              <a:ahLst/>
              <a:cxnLst/>
              <a:rect l="l" t="t" r="r" b="b"/>
              <a:pathLst>
                <a:path w="58499" h="3768" fill="none" extrusionOk="0">
                  <a:moveTo>
                    <a:pt x="58499" y="2472"/>
                  </a:moveTo>
                  <a:lnTo>
                    <a:pt x="44663" y="2472"/>
                  </a:lnTo>
                  <a:lnTo>
                    <a:pt x="42191" y="0"/>
                  </a:lnTo>
                  <a:lnTo>
                    <a:pt x="27753" y="0"/>
                  </a:lnTo>
                  <a:lnTo>
                    <a:pt x="23986" y="3768"/>
                  </a:lnTo>
                  <a:lnTo>
                    <a:pt x="0" y="376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 rot="10800000" flipH="1">
              <a:off x="-232900" y="4610587"/>
              <a:ext cx="9763125" cy="304800"/>
            </a:xfrm>
            <a:custGeom>
              <a:avLst/>
              <a:gdLst/>
              <a:ahLst/>
              <a:cxnLst/>
              <a:rect l="l" t="t" r="r" b="b"/>
              <a:pathLst>
                <a:path w="390525" h="12192" extrusionOk="0">
                  <a:moveTo>
                    <a:pt x="0" y="12192"/>
                  </a:moveTo>
                  <a:lnTo>
                    <a:pt x="164973" y="12192"/>
                  </a:lnTo>
                  <a:lnTo>
                    <a:pt x="176022" y="0"/>
                  </a:lnTo>
                  <a:lnTo>
                    <a:pt x="390525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04" name="Google Shape;104;p13"/>
            <p:cNvSpPr/>
            <p:nvPr/>
          </p:nvSpPr>
          <p:spPr>
            <a:xfrm>
              <a:off x="6558107" y="4613307"/>
              <a:ext cx="1130850" cy="676700"/>
            </a:xfrm>
            <a:custGeom>
              <a:avLst/>
              <a:gdLst/>
              <a:ahLst/>
              <a:cxnLst/>
              <a:rect l="l" t="t" r="r" b="b"/>
              <a:pathLst>
                <a:path w="45234" h="27068" extrusionOk="0">
                  <a:moveTo>
                    <a:pt x="6867" y="0"/>
                  </a:moveTo>
                  <a:lnTo>
                    <a:pt x="0" y="26756"/>
                  </a:lnTo>
                  <a:lnTo>
                    <a:pt x="38270" y="27068"/>
                  </a:lnTo>
                  <a:lnTo>
                    <a:pt x="45234" y="9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105" name="Google Shape;105;p13"/>
            <p:cNvSpPr/>
            <p:nvPr/>
          </p:nvSpPr>
          <p:spPr>
            <a:xfrm>
              <a:off x="7886832" y="4613307"/>
              <a:ext cx="2021700" cy="668900"/>
            </a:xfrm>
            <a:custGeom>
              <a:avLst/>
              <a:gdLst/>
              <a:ahLst/>
              <a:cxnLst/>
              <a:rect l="l" t="t" r="r" b="b"/>
              <a:pathLst>
                <a:path w="80868" h="26756" extrusionOk="0">
                  <a:moveTo>
                    <a:pt x="6867" y="0"/>
                  </a:moveTo>
                  <a:lnTo>
                    <a:pt x="0" y="26756"/>
                  </a:lnTo>
                  <a:lnTo>
                    <a:pt x="80868" y="26602"/>
                  </a:lnTo>
                  <a:lnTo>
                    <a:pt x="80866" y="27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</p:grpSp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2" hasCustomPrompt="1"/>
          </p:nvPr>
        </p:nvSpPr>
        <p:spPr>
          <a:xfrm>
            <a:off x="1327836" y="1086551"/>
            <a:ext cx="911100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"/>
          </p:nvPr>
        </p:nvSpPr>
        <p:spPr>
          <a:xfrm>
            <a:off x="1327826" y="1779237"/>
            <a:ext cx="31407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3"/>
          </p:nvPr>
        </p:nvSpPr>
        <p:spPr>
          <a:xfrm>
            <a:off x="1327836" y="2157960"/>
            <a:ext cx="2499000" cy="54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4" hasCustomPrompt="1"/>
          </p:nvPr>
        </p:nvSpPr>
        <p:spPr>
          <a:xfrm>
            <a:off x="4955136" y="1086551"/>
            <a:ext cx="911100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5"/>
          </p:nvPr>
        </p:nvSpPr>
        <p:spPr>
          <a:xfrm>
            <a:off x="4955125" y="1779237"/>
            <a:ext cx="31407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6"/>
          </p:nvPr>
        </p:nvSpPr>
        <p:spPr>
          <a:xfrm>
            <a:off x="4955136" y="2157960"/>
            <a:ext cx="2499000" cy="54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7" hasCustomPrompt="1"/>
          </p:nvPr>
        </p:nvSpPr>
        <p:spPr>
          <a:xfrm>
            <a:off x="1327836" y="2724162"/>
            <a:ext cx="911100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8"/>
          </p:nvPr>
        </p:nvSpPr>
        <p:spPr>
          <a:xfrm>
            <a:off x="1327826" y="3416954"/>
            <a:ext cx="31407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9"/>
          </p:nvPr>
        </p:nvSpPr>
        <p:spPr>
          <a:xfrm>
            <a:off x="1327836" y="3795822"/>
            <a:ext cx="2499000" cy="54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13" hasCustomPrompt="1"/>
          </p:nvPr>
        </p:nvSpPr>
        <p:spPr>
          <a:xfrm>
            <a:off x="4955136" y="2724162"/>
            <a:ext cx="911100" cy="71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4"/>
          </p:nvPr>
        </p:nvSpPr>
        <p:spPr>
          <a:xfrm>
            <a:off x="4955125" y="3416955"/>
            <a:ext cx="3140700" cy="4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 b="1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15"/>
          </p:nvPr>
        </p:nvSpPr>
        <p:spPr>
          <a:xfrm>
            <a:off x="4955136" y="3795822"/>
            <a:ext cx="2499000" cy="54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3500032" scaled="0"/>
        </a:gra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326;p29"/>
          <p:cNvGrpSpPr/>
          <p:nvPr/>
        </p:nvGrpSpPr>
        <p:grpSpPr>
          <a:xfrm>
            <a:off x="-561900" y="-1500"/>
            <a:ext cx="9789322" cy="5146500"/>
            <a:chOff x="-561900" y="-1500"/>
            <a:chExt cx="9789322" cy="5146500"/>
          </a:xfrm>
        </p:grpSpPr>
        <p:sp>
          <p:nvSpPr>
            <p:cNvPr id="327" name="Google Shape;327;p29"/>
            <p:cNvSpPr/>
            <p:nvPr/>
          </p:nvSpPr>
          <p:spPr>
            <a:xfrm rot="-5400000">
              <a:off x="-2216100" y="2214600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 flipH="1">
              <a:off x="-159976" y="4451050"/>
              <a:ext cx="9387398" cy="427251"/>
            </a:xfrm>
            <a:custGeom>
              <a:avLst/>
              <a:gdLst/>
              <a:ahLst/>
              <a:cxnLst/>
              <a:rect l="l" t="t" r="r" b="b"/>
              <a:pathLst>
                <a:path w="52272" h="2379" fill="none" extrusionOk="0">
                  <a:moveTo>
                    <a:pt x="0" y="1"/>
                  </a:moveTo>
                  <a:lnTo>
                    <a:pt x="23309" y="1"/>
                  </a:lnTo>
                  <a:lnTo>
                    <a:pt x="25683" y="2378"/>
                  </a:lnTo>
                  <a:lnTo>
                    <a:pt x="52272" y="23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 rot="10800000" flipH="1">
              <a:off x="-561900" y="230053"/>
              <a:ext cx="9763125" cy="304800"/>
            </a:xfrm>
            <a:custGeom>
              <a:avLst/>
              <a:gdLst/>
              <a:ahLst/>
              <a:cxnLst/>
              <a:rect l="l" t="t" r="r" b="b"/>
              <a:pathLst>
                <a:path w="390525" h="12192" extrusionOk="0">
                  <a:moveTo>
                    <a:pt x="0" y="12192"/>
                  </a:moveTo>
                  <a:lnTo>
                    <a:pt x="164973" y="12192"/>
                  </a:lnTo>
                  <a:lnTo>
                    <a:pt x="176022" y="0"/>
                  </a:lnTo>
                  <a:lnTo>
                    <a:pt x="390525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330" name="Google Shape;330;p29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33"/>
          <p:cNvGrpSpPr/>
          <p:nvPr/>
        </p:nvGrpSpPr>
        <p:grpSpPr>
          <a:xfrm>
            <a:off x="-232900" y="-58626"/>
            <a:ext cx="10141432" cy="5348633"/>
            <a:chOff x="-232900" y="-58626"/>
            <a:chExt cx="10141432" cy="5348633"/>
          </a:xfrm>
        </p:grpSpPr>
        <p:sp>
          <p:nvSpPr>
            <p:cNvPr id="355" name="Google Shape;355;p33"/>
            <p:cNvSpPr/>
            <p:nvPr/>
          </p:nvSpPr>
          <p:spPr>
            <a:xfrm flipH="1">
              <a:off x="-33789" y="-58626"/>
              <a:ext cx="9297685" cy="598895"/>
            </a:xfrm>
            <a:custGeom>
              <a:avLst/>
              <a:gdLst/>
              <a:ahLst/>
              <a:cxnLst/>
              <a:rect l="l" t="t" r="r" b="b"/>
              <a:pathLst>
                <a:path w="58499" h="3768" fill="none" extrusionOk="0">
                  <a:moveTo>
                    <a:pt x="58499" y="2472"/>
                  </a:moveTo>
                  <a:lnTo>
                    <a:pt x="44663" y="2472"/>
                  </a:lnTo>
                  <a:lnTo>
                    <a:pt x="42191" y="0"/>
                  </a:lnTo>
                  <a:lnTo>
                    <a:pt x="27753" y="0"/>
                  </a:lnTo>
                  <a:lnTo>
                    <a:pt x="23986" y="3768"/>
                  </a:lnTo>
                  <a:lnTo>
                    <a:pt x="0" y="376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 rot="10800000" flipH="1">
              <a:off x="-232900" y="4610587"/>
              <a:ext cx="9763125" cy="304800"/>
            </a:xfrm>
            <a:custGeom>
              <a:avLst/>
              <a:gdLst/>
              <a:ahLst/>
              <a:cxnLst/>
              <a:rect l="l" t="t" r="r" b="b"/>
              <a:pathLst>
                <a:path w="390525" h="12192" extrusionOk="0">
                  <a:moveTo>
                    <a:pt x="0" y="12192"/>
                  </a:moveTo>
                  <a:lnTo>
                    <a:pt x="164973" y="12192"/>
                  </a:lnTo>
                  <a:lnTo>
                    <a:pt x="176022" y="0"/>
                  </a:lnTo>
                  <a:lnTo>
                    <a:pt x="390525" y="0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57" name="Google Shape;357;p33"/>
            <p:cNvSpPr/>
            <p:nvPr/>
          </p:nvSpPr>
          <p:spPr>
            <a:xfrm>
              <a:off x="6558107" y="4613307"/>
              <a:ext cx="1130850" cy="676700"/>
            </a:xfrm>
            <a:custGeom>
              <a:avLst/>
              <a:gdLst/>
              <a:ahLst/>
              <a:cxnLst/>
              <a:rect l="l" t="t" r="r" b="b"/>
              <a:pathLst>
                <a:path w="45234" h="27068" extrusionOk="0">
                  <a:moveTo>
                    <a:pt x="6867" y="0"/>
                  </a:moveTo>
                  <a:lnTo>
                    <a:pt x="0" y="26756"/>
                  </a:lnTo>
                  <a:lnTo>
                    <a:pt x="38270" y="27068"/>
                  </a:lnTo>
                  <a:lnTo>
                    <a:pt x="45234" y="9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58" name="Google Shape;358;p33"/>
            <p:cNvSpPr/>
            <p:nvPr/>
          </p:nvSpPr>
          <p:spPr>
            <a:xfrm>
              <a:off x="7886832" y="4613307"/>
              <a:ext cx="2021700" cy="668900"/>
            </a:xfrm>
            <a:custGeom>
              <a:avLst/>
              <a:gdLst/>
              <a:ahLst/>
              <a:cxnLst/>
              <a:rect l="l" t="t" r="r" b="b"/>
              <a:pathLst>
                <a:path w="80868" h="26756" extrusionOk="0">
                  <a:moveTo>
                    <a:pt x="6867" y="0"/>
                  </a:moveTo>
                  <a:lnTo>
                    <a:pt x="0" y="26756"/>
                  </a:lnTo>
                  <a:lnTo>
                    <a:pt x="80868" y="26602"/>
                  </a:lnTo>
                  <a:lnTo>
                    <a:pt x="80866" y="27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732" scaled="0"/>
        </a:gra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4"/>
          <p:cNvGrpSpPr/>
          <p:nvPr/>
        </p:nvGrpSpPr>
        <p:grpSpPr>
          <a:xfrm>
            <a:off x="-594014" y="-19776"/>
            <a:ext cx="9738014" cy="5342996"/>
            <a:chOff x="-594014" y="-19776"/>
            <a:chExt cx="9738014" cy="5342996"/>
          </a:xfrm>
        </p:grpSpPr>
        <p:sp>
          <p:nvSpPr>
            <p:cNvPr id="361" name="Google Shape;361;p34"/>
            <p:cNvSpPr/>
            <p:nvPr/>
          </p:nvSpPr>
          <p:spPr>
            <a:xfrm rot="-5400000">
              <a:off x="6213600" y="2216125"/>
              <a:ext cx="5146500" cy="714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4"/>
            <p:cNvSpPr/>
            <p:nvPr/>
          </p:nvSpPr>
          <p:spPr>
            <a:xfrm rot="10800000" flipH="1">
              <a:off x="-26301" y="-19776"/>
              <a:ext cx="8450292" cy="384601"/>
            </a:xfrm>
            <a:custGeom>
              <a:avLst/>
              <a:gdLst/>
              <a:ahLst/>
              <a:cxnLst/>
              <a:rect l="l" t="t" r="r" b="b"/>
              <a:pathLst>
                <a:path w="52272" h="2379" fill="none" extrusionOk="0">
                  <a:moveTo>
                    <a:pt x="0" y="1"/>
                  </a:moveTo>
                  <a:lnTo>
                    <a:pt x="23309" y="1"/>
                  </a:lnTo>
                  <a:lnTo>
                    <a:pt x="25683" y="2378"/>
                  </a:lnTo>
                  <a:lnTo>
                    <a:pt x="52272" y="237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>
              <a:off x="-9500" y="4598900"/>
              <a:ext cx="8438595" cy="544632"/>
            </a:xfrm>
            <a:custGeom>
              <a:avLst/>
              <a:gdLst/>
              <a:ahLst/>
              <a:cxnLst/>
              <a:rect l="l" t="t" r="r" b="b"/>
              <a:pathLst>
                <a:path w="337274" h="26384" extrusionOk="0">
                  <a:moveTo>
                    <a:pt x="95" y="0"/>
                  </a:moveTo>
                  <a:lnTo>
                    <a:pt x="0" y="26384"/>
                  </a:lnTo>
                  <a:lnTo>
                    <a:pt x="337274" y="26348"/>
                  </a:lnTo>
                  <a:lnTo>
                    <a:pt x="337274" y="56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364" name="Google Shape;364;p34"/>
            <p:cNvSpPr/>
            <p:nvPr/>
          </p:nvSpPr>
          <p:spPr>
            <a:xfrm>
              <a:off x="5065975" y="4606475"/>
              <a:ext cx="1099425" cy="547350"/>
            </a:xfrm>
            <a:custGeom>
              <a:avLst/>
              <a:gdLst/>
              <a:ahLst/>
              <a:cxnLst/>
              <a:rect l="l" t="t" r="r" b="b"/>
              <a:pathLst>
                <a:path w="43977" h="21894" extrusionOk="0">
                  <a:moveTo>
                    <a:pt x="5575" y="0"/>
                  </a:moveTo>
                  <a:lnTo>
                    <a:pt x="0" y="21846"/>
                  </a:lnTo>
                  <a:lnTo>
                    <a:pt x="38362" y="21894"/>
                  </a:lnTo>
                  <a:lnTo>
                    <a:pt x="43977" y="8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65" name="Google Shape;365;p34"/>
            <p:cNvSpPr/>
            <p:nvPr/>
          </p:nvSpPr>
          <p:spPr>
            <a:xfrm>
              <a:off x="6318950" y="4609250"/>
              <a:ext cx="2111125" cy="541900"/>
            </a:xfrm>
            <a:custGeom>
              <a:avLst/>
              <a:gdLst/>
              <a:ahLst/>
              <a:cxnLst/>
              <a:rect l="l" t="t" r="r" b="b"/>
              <a:pathLst>
                <a:path w="84445" h="21676" extrusionOk="0">
                  <a:moveTo>
                    <a:pt x="5603" y="0"/>
                  </a:moveTo>
                  <a:lnTo>
                    <a:pt x="0" y="21676"/>
                  </a:lnTo>
                  <a:lnTo>
                    <a:pt x="84445" y="21502"/>
                  </a:lnTo>
                  <a:lnTo>
                    <a:pt x="84445" y="47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700006" scaled="0"/>
            </a:gradFill>
            <a:ln>
              <a:noFill/>
            </a:ln>
          </p:spPr>
        </p:sp>
        <p:sp>
          <p:nvSpPr>
            <p:cNvPr id="366" name="Google Shape;366;p34"/>
            <p:cNvSpPr/>
            <p:nvPr/>
          </p:nvSpPr>
          <p:spPr>
            <a:xfrm flipH="1">
              <a:off x="-594014" y="4873823"/>
              <a:ext cx="5349365" cy="449396"/>
            </a:xfrm>
            <a:custGeom>
              <a:avLst/>
              <a:gdLst/>
              <a:ahLst/>
              <a:cxnLst/>
              <a:rect l="l" t="t" r="r" b="b"/>
              <a:pathLst>
                <a:path w="56278" h="4728" fill="none" extrusionOk="0">
                  <a:moveTo>
                    <a:pt x="0" y="4727"/>
                  </a:moveTo>
                  <a:lnTo>
                    <a:pt x="25536" y="4727"/>
                  </a:lnTo>
                  <a:lnTo>
                    <a:pt x="30262" y="1"/>
                  </a:lnTo>
                  <a:lnTo>
                    <a:pt x="56277" y="1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mbay"/>
              <a:buNone/>
              <a:defRPr sz="33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675" y="1159054"/>
            <a:ext cx="7714800" cy="3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59" r:id="rId4"/>
    <p:sldLayoutId id="2147483675" r:id="rId5"/>
    <p:sldLayoutId id="2147483679" r:id="rId6"/>
    <p:sldLayoutId id="214748368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38"/>
          <p:cNvGrpSpPr/>
          <p:nvPr/>
        </p:nvGrpSpPr>
        <p:grpSpPr>
          <a:xfrm>
            <a:off x="-76375" y="543413"/>
            <a:ext cx="10211600" cy="686675"/>
            <a:chOff x="-76375" y="543413"/>
            <a:chExt cx="10211600" cy="686675"/>
          </a:xfrm>
        </p:grpSpPr>
        <p:sp>
          <p:nvSpPr>
            <p:cNvPr id="378" name="Google Shape;378;p38"/>
            <p:cNvSpPr/>
            <p:nvPr/>
          </p:nvSpPr>
          <p:spPr>
            <a:xfrm rot="10800000" flipH="1">
              <a:off x="-76375" y="833014"/>
              <a:ext cx="5928727" cy="381896"/>
            </a:xfrm>
            <a:custGeom>
              <a:avLst/>
              <a:gdLst/>
              <a:ahLst/>
              <a:cxnLst/>
              <a:rect l="l" t="t" r="r" b="b"/>
              <a:pathLst>
                <a:path w="58499" h="3768" fill="none" extrusionOk="0">
                  <a:moveTo>
                    <a:pt x="58499" y="2472"/>
                  </a:moveTo>
                  <a:lnTo>
                    <a:pt x="44663" y="2472"/>
                  </a:lnTo>
                  <a:lnTo>
                    <a:pt x="42191" y="0"/>
                  </a:lnTo>
                  <a:lnTo>
                    <a:pt x="27753" y="0"/>
                  </a:lnTo>
                  <a:lnTo>
                    <a:pt x="23986" y="3768"/>
                  </a:lnTo>
                  <a:lnTo>
                    <a:pt x="0" y="3768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409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9" name="Google Shape;379;p38"/>
            <p:cNvGrpSpPr/>
            <p:nvPr/>
          </p:nvGrpSpPr>
          <p:grpSpPr>
            <a:xfrm>
              <a:off x="5557850" y="543413"/>
              <a:ext cx="4577375" cy="686675"/>
              <a:chOff x="5557850" y="543413"/>
              <a:chExt cx="4577375" cy="686675"/>
            </a:xfrm>
          </p:grpSpPr>
          <p:sp>
            <p:nvSpPr>
              <p:cNvPr id="380" name="Google Shape;380;p38"/>
              <p:cNvSpPr/>
              <p:nvPr/>
            </p:nvSpPr>
            <p:spPr>
              <a:xfrm>
                <a:off x="5557850" y="543413"/>
                <a:ext cx="4577375" cy="658575"/>
              </a:xfrm>
              <a:custGeom>
                <a:avLst/>
                <a:gdLst/>
                <a:ahLst/>
                <a:cxnLst/>
                <a:rect l="l" t="t" r="r" b="b"/>
                <a:pathLst>
                  <a:path w="183095" h="26343" extrusionOk="0">
                    <a:moveTo>
                      <a:pt x="6858" y="0"/>
                    </a:moveTo>
                    <a:lnTo>
                      <a:pt x="0" y="26343"/>
                    </a:lnTo>
                    <a:lnTo>
                      <a:pt x="183095" y="26103"/>
                    </a:lnTo>
                    <a:lnTo>
                      <a:pt x="183095" y="32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381" name="Google Shape;381;p38"/>
              <p:cNvSpPr/>
              <p:nvPr/>
            </p:nvSpPr>
            <p:spPr>
              <a:xfrm>
                <a:off x="6746100" y="553388"/>
                <a:ext cx="1130850" cy="676700"/>
              </a:xfrm>
              <a:custGeom>
                <a:avLst/>
                <a:gdLst/>
                <a:ahLst/>
                <a:cxnLst/>
                <a:rect l="l" t="t" r="r" b="b"/>
                <a:pathLst>
                  <a:path w="45234" h="27068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38270" y="27068"/>
                    </a:lnTo>
                    <a:lnTo>
                      <a:pt x="45234" y="9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</p:sp>
          <p:sp>
            <p:nvSpPr>
              <p:cNvPr id="382" name="Google Shape;382;p38"/>
              <p:cNvSpPr/>
              <p:nvPr/>
            </p:nvSpPr>
            <p:spPr>
              <a:xfrm>
                <a:off x="8074825" y="553388"/>
                <a:ext cx="2021700" cy="668900"/>
              </a:xfrm>
              <a:custGeom>
                <a:avLst/>
                <a:gdLst/>
                <a:ahLst/>
                <a:cxnLst/>
                <a:rect l="l" t="t" r="r" b="b"/>
                <a:pathLst>
                  <a:path w="80868" h="26756" extrusionOk="0">
                    <a:moveTo>
                      <a:pt x="6867" y="0"/>
                    </a:moveTo>
                    <a:lnTo>
                      <a:pt x="0" y="26756"/>
                    </a:lnTo>
                    <a:lnTo>
                      <a:pt x="80868" y="26602"/>
                    </a:lnTo>
                    <a:lnTo>
                      <a:pt x="80678" y="145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2700006" scaled="0"/>
              </a:gradFill>
              <a:ln>
                <a:noFill/>
              </a:ln>
            </p:spPr>
          </p:sp>
        </p:grpSp>
      </p:grpSp>
      <p:sp>
        <p:nvSpPr>
          <p:cNvPr id="383" name="Google Shape;383;p38"/>
          <p:cNvSpPr txBox="1">
            <a:spLocks noGrp="1"/>
          </p:cNvSpPr>
          <p:nvPr>
            <p:ph type="ctrTitle"/>
          </p:nvPr>
        </p:nvSpPr>
        <p:spPr>
          <a:xfrm>
            <a:off x="549888" y="1015537"/>
            <a:ext cx="3898500" cy="215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dirty="0" smtClean="0"/>
              <a:t>AutoConnect</a:t>
            </a:r>
            <a:endParaRPr dirty="0"/>
          </a:p>
        </p:txBody>
      </p:sp>
      <p:sp>
        <p:nvSpPr>
          <p:cNvPr id="384" name="Google Shape;384;p38"/>
          <p:cNvSpPr txBox="1">
            <a:spLocks noGrp="1"/>
          </p:cNvSpPr>
          <p:nvPr>
            <p:ph type="subTitle" idx="1"/>
          </p:nvPr>
        </p:nvSpPr>
        <p:spPr>
          <a:xfrm>
            <a:off x="527768" y="3170737"/>
            <a:ext cx="4159607" cy="4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"Driving Your Dreams, One Click at a </a:t>
            </a:r>
            <a:r>
              <a:rPr lang="en-US" dirty="0" smtClean="0"/>
              <a:t>Time</a:t>
            </a:r>
            <a:r>
              <a:rPr lang="en-US" dirty="0"/>
              <a:t>"</a:t>
            </a:r>
            <a:endParaRPr dirty="0"/>
          </a:p>
        </p:txBody>
      </p:sp>
      <p:pic>
        <p:nvPicPr>
          <p:cNvPr id="385" name="Google Shape;385;p3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8985" t="9338" r="-6015"/>
          <a:stretch/>
        </p:blipFill>
        <p:spPr>
          <a:xfrm>
            <a:off x="4745200" y="1187487"/>
            <a:ext cx="5293500" cy="3299100"/>
          </a:xfrm>
          <a:prstGeom prst="parallelogram">
            <a:avLst>
              <a:gd name="adj" fmla="val 25000"/>
            </a:avLst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 Diagram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08757" y="1586895"/>
            <a:ext cx="45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451428" y="1099325"/>
            <a:ext cx="5288039" cy="3249713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542" y="1222840"/>
            <a:ext cx="4039810" cy="290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70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81"/>
          <p:cNvSpPr txBox="1">
            <a:spLocks noGrp="1"/>
          </p:cNvSpPr>
          <p:nvPr>
            <p:ph type="title"/>
          </p:nvPr>
        </p:nvSpPr>
        <p:spPr>
          <a:xfrm>
            <a:off x="714675" y="5212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Waterfall management plan</a:t>
            </a:r>
            <a:endParaRPr dirty="0"/>
          </a:p>
        </p:txBody>
      </p:sp>
      <p:sp>
        <p:nvSpPr>
          <p:cNvPr id="1194" name="Google Shape;1194;p81"/>
          <p:cNvSpPr/>
          <p:nvPr/>
        </p:nvSpPr>
        <p:spPr>
          <a:xfrm>
            <a:off x="1015275" y="1345075"/>
            <a:ext cx="2406300" cy="441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Requirements</a:t>
            </a:r>
            <a:endParaRPr sz="1800" b="1" dirty="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  <p:grpSp>
        <p:nvGrpSpPr>
          <p:cNvPr id="1195" name="Google Shape;1195;p81"/>
          <p:cNvGrpSpPr/>
          <p:nvPr/>
        </p:nvGrpSpPr>
        <p:grpSpPr>
          <a:xfrm>
            <a:off x="1574275" y="1956550"/>
            <a:ext cx="2406300" cy="441013"/>
            <a:chOff x="2581250" y="2156575"/>
            <a:chExt cx="2406300" cy="441013"/>
          </a:xfrm>
        </p:grpSpPr>
        <p:sp>
          <p:nvSpPr>
            <p:cNvPr id="1196" name="Google Shape;1196;p81"/>
            <p:cNvSpPr/>
            <p:nvPr/>
          </p:nvSpPr>
          <p:spPr>
            <a:xfrm>
              <a:off x="4546550" y="2156575"/>
              <a:ext cx="441000" cy="441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7" name="Google Shape;1197;p81"/>
            <p:cNvSpPr/>
            <p:nvPr/>
          </p:nvSpPr>
          <p:spPr>
            <a:xfrm>
              <a:off x="2581250" y="2156588"/>
              <a:ext cx="2406300" cy="441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chemeClr val="lt2"/>
                  </a:solidFill>
                  <a:latin typeface="Cambay"/>
                  <a:ea typeface="Cambay"/>
                  <a:cs typeface="Cambay"/>
                  <a:sym typeface="Cambay"/>
                </a:rPr>
                <a:t>Design</a:t>
              </a:r>
              <a:endParaRPr sz="1800" dirty="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1198" name="Google Shape;1198;p81"/>
          <p:cNvGrpSpPr/>
          <p:nvPr/>
        </p:nvGrpSpPr>
        <p:grpSpPr>
          <a:xfrm>
            <a:off x="2133275" y="2568050"/>
            <a:ext cx="2406300" cy="441025"/>
            <a:chOff x="3368850" y="2825225"/>
            <a:chExt cx="2406300" cy="441025"/>
          </a:xfrm>
        </p:grpSpPr>
        <p:sp>
          <p:nvSpPr>
            <p:cNvPr id="1199" name="Google Shape;1199;p81"/>
            <p:cNvSpPr/>
            <p:nvPr/>
          </p:nvSpPr>
          <p:spPr>
            <a:xfrm>
              <a:off x="5334150" y="2825250"/>
              <a:ext cx="441000" cy="441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0" name="Google Shape;1200;p81"/>
            <p:cNvSpPr/>
            <p:nvPr/>
          </p:nvSpPr>
          <p:spPr>
            <a:xfrm>
              <a:off x="3368850" y="2825225"/>
              <a:ext cx="2406300" cy="441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2"/>
                  </a:solidFill>
                  <a:latin typeface="Cambay"/>
                  <a:ea typeface="Cambay"/>
                  <a:cs typeface="Cambay"/>
                  <a:sym typeface="Cambay"/>
                </a:rPr>
                <a:t>Implementation</a:t>
              </a:r>
              <a:endParaRPr sz="18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1201" name="Google Shape;1201;p81"/>
          <p:cNvGrpSpPr/>
          <p:nvPr/>
        </p:nvGrpSpPr>
        <p:grpSpPr>
          <a:xfrm>
            <a:off x="2692275" y="3179538"/>
            <a:ext cx="2406300" cy="441013"/>
            <a:chOff x="4156450" y="3493863"/>
            <a:chExt cx="2406300" cy="441013"/>
          </a:xfrm>
        </p:grpSpPr>
        <p:sp>
          <p:nvSpPr>
            <p:cNvPr id="1202" name="Google Shape;1202;p81"/>
            <p:cNvSpPr/>
            <p:nvPr/>
          </p:nvSpPr>
          <p:spPr>
            <a:xfrm>
              <a:off x="6121750" y="3493875"/>
              <a:ext cx="441000" cy="441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3" name="Google Shape;1203;p81"/>
            <p:cNvSpPr/>
            <p:nvPr/>
          </p:nvSpPr>
          <p:spPr>
            <a:xfrm>
              <a:off x="4156450" y="3493863"/>
              <a:ext cx="2406300" cy="441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2"/>
                  </a:solidFill>
                  <a:latin typeface="Cambay"/>
                  <a:ea typeface="Cambay"/>
                  <a:cs typeface="Cambay"/>
                  <a:sym typeface="Cambay"/>
                </a:rPr>
                <a:t>Verification</a:t>
              </a:r>
              <a:endParaRPr sz="18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1204" name="Google Shape;1204;p81"/>
          <p:cNvGrpSpPr/>
          <p:nvPr/>
        </p:nvGrpSpPr>
        <p:grpSpPr>
          <a:xfrm>
            <a:off x="3251275" y="3791025"/>
            <a:ext cx="2406300" cy="441000"/>
            <a:chOff x="4944050" y="4162500"/>
            <a:chExt cx="2406300" cy="441000"/>
          </a:xfrm>
        </p:grpSpPr>
        <p:sp>
          <p:nvSpPr>
            <p:cNvPr id="1205" name="Google Shape;1205;p81"/>
            <p:cNvSpPr/>
            <p:nvPr/>
          </p:nvSpPr>
          <p:spPr>
            <a:xfrm>
              <a:off x="6909350" y="4162500"/>
              <a:ext cx="441000" cy="441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6" name="Google Shape;1206;p81"/>
            <p:cNvSpPr/>
            <p:nvPr/>
          </p:nvSpPr>
          <p:spPr>
            <a:xfrm>
              <a:off x="4944050" y="4162500"/>
              <a:ext cx="2406300" cy="4410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lt2"/>
                  </a:solidFill>
                  <a:latin typeface="Cambay"/>
                  <a:ea typeface="Cambay"/>
                  <a:cs typeface="Cambay"/>
                  <a:sym typeface="Cambay"/>
                </a:rPr>
                <a:t>Maintenance</a:t>
              </a:r>
              <a:endParaRPr sz="18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cxnSp>
        <p:nvCxnSpPr>
          <p:cNvPr id="1207" name="Google Shape;1207;p81"/>
          <p:cNvCxnSpPr>
            <a:stCxn id="1194" idx="3"/>
            <a:endCxn id="1196" idx="0"/>
          </p:cNvCxnSpPr>
          <p:nvPr/>
        </p:nvCxnSpPr>
        <p:spPr>
          <a:xfrm>
            <a:off x="3421575" y="1565575"/>
            <a:ext cx="338400" cy="3909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8" name="Google Shape;1208;p81"/>
          <p:cNvCxnSpPr>
            <a:stCxn id="1196" idx="3"/>
            <a:endCxn id="1199" idx="0"/>
          </p:cNvCxnSpPr>
          <p:nvPr/>
        </p:nvCxnSpPr>
        <p:spPr>
          <a:xfrm>
            <a:off x="3980575" y="2177050"/>
            <a:ext cx="338400" cy="3909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9" name="Google Shape;1209;p81"/>
          <p:cNvCxnSpPr>
            <a:stCxn id="1199" idx="3"/>
            <a:endCxn id="1202" idx="0"/>
          </p:cNvCxnSpPr>
          <p:nvPr/>
        </p:nvCxnSpPr>
        <p:spPr>
          <a:xfrm>
            <a:off x="4539575" y="2788575"/>
            <a:ext cx="338400" cy="3909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0" name="Google Shape;1210;p81"/>
          <p:cNvCxnSpPr>
            <a:stCxn id="1202" idx="3"/>
            <a:endCxn id="1205" idx="0"/>
          </p:cNvCxnSpPr>
          <p:nvPr/>
        </p:nvCxnSpPr>
        <p:spPr>
          <a:xfrm>
            <a:off x="5098575" y="3400050"/>
            <a:ext cx="338400" cy="390900"/>
          </a:xfrm>
          <a:prstGeom prst="bentConnector2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674" y="406320"/>
            <a:ext cx="7714800" cy="578100"/>
          </a:xfrm>
        </p:spPr>
        <p:txBody>
          <a:bodyPr/>
          <a:lstStyle/>
          <a:p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714674" y="984420"/>
            <a:ext cx="7577821" cy="367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1. Streamlined </a:t>
            </a:r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Car Transactions: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"Say goodbye to the hassle! Our app simplifies car buying and selling, making it as easy as a few clicks."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2. Negotiation </a:t>
            </a:r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Assistance: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"Negotiate like a pro! Our chatbot helps you get the best deal, putting you in the driver's seat."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3. Real-Time </a:t>
            </a:r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Video Calls: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"See it, believe it! Conduct video calls with the seller, buyer, and even a mechanic for complete transparency."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4. </a:t>
            </a:r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Tailored Recommendations: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"Find your dream ride! Our AI learns your preferences and recommends cars that match your style."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5. Secure </a:t>
            </a:r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Payments: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"Safe and sound! We integrate top-notch payment gateways to ensure secure transactions."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6. Extensive </a:t>
            </a:r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Search and Filters: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"Your perfect match is waiting! Use powerful search and filtering options to find the ideal vehicle."</a:t>
            </a:r>
          </a:p>
          <a:p>
            <a:r>
              <a:rPr lang="en-US" sz="5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5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sz="5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5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endParaRPr lang="en-US" sz="500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22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37808" y="658008"/>
            <a:ext cx="7032171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7. User Reviews and Ratings: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"Trust the community! Read user reviews and ratings to make informed decisions."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8. Instant Messaging and Notifications: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"Stay connected! Our real-time messaging and notifications keep you updated on your car journey."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9. </a:t>
            </a:r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Mobile Responsiveness: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"On the move? No problem! Our app adapts seamlessly to your device, giving you the best experience."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10. </a:t>
            </a:r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Outstanding Customer Support: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"We've got your back! Enjoy excellent customer support with our live chat and assistance tools."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11. </a:t>
            </a:r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Revolutionize Negotiations: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"Empower yourself! We're changing the game with AI-powered negotiations."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12. </a:t>
            </a:r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Modern, Intuitive UI: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"Beauty and brains! Our app combines stunning design with effortless usability."</a:t>
            </a:r>
          </a:p>
        </p:txBody>
      </p:sp>
    </p:spTree>
    <p:extLst>
      <p:ext uri="{BB962C8B-B14F-4D97-AF65-F5344CB8AC3E}">
        <p14:creationId xmlns:p14="http://schemas.microsoft.com/office/powerpoint/2010/main" val="4035960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503" y="401483"/>
            <a:ext cx="7714800" cy="578100"/>
          </a:xfrm>
        </p:spPr>
        <p:txBody>
          <a:bodyPr/>
          <a:lstStyle/>
          <a:p>
            <a:r>
              <a:rPr lang="en-US" dirty="0" smtClean="0"/>
              <a:t>Tech Stack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743891" y="1416286"/>
            <a:ext cx="1805973" cy="2090057"/>
          </a:xfrm>
          <a:prstGeom prst="roundRect">
            <a:avLst/>
          </a:prstGeom>
          <a:noFill/>
          <a:ln>
            <a:solidFill>
              <a:schemeClr val="bg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3361642" y="1444040"/>
            <a:ext cx="1805973" cy="2090057"/>
          </a:xfrm>
          <a:prstGeom prst="roundRect">
            <a:avLst/>
          </a:prstGeom>
          <a:noFill/>
          <a:ln>
            <a:solidFill>
              <a:schemeClr val="bg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6148351" y="1444040"/>
            <a:ext cx="1805973" cy="2090057"/>
          </a:xfrm>
          <a:prstGeom prst="roundRect">
            <a:avLst/>
          </a:prstGeom>
          <a:noFill/>
          <a:ln>
            <a:solidFill>
              <a:schemeClr val="bg2">
                <a:lumMod val="10000"/>
                <a:lumOff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99391" y="1129564"/>
            <a:ext cx="1494971" cy="389598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Front End</a:t>
            </a:r>
            <a:endParaRPr lang="en-US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6303851" y="1157318"/>
            <a:ext cx="1494971" cy="389598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Chat bot</a:t>
            </a:r>
            <a:endParaRPr lang="en-US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3517142" y="1129564"/>
            <a:ext cx="1494971" cy="389598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Back End</a:t>
            </a:r>
            <a:endParaRPr lang="en-US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99391" y="1744667"/>
            <a:ext cx="1475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-React </a:t>
            </a:r>
          </a:p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</a:t>
            </a:r>
            <a:r>
              <a:rPr lang="en-US" sz="1200" dirty="0" err="1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Redux</a:t>
            </a:r>
            <a:endParaRPr lang="en-US" sz="1200" dirty="0" smtClean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-MUI</a:t>
            </a:r>
          </a:p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-React Router</a:t>
            </a:r>
            <a:endParaRPr lang="en-US" sz="1200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430739" y="1744667"/>
            <a:ext cx="17368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-Node JS </a:t>
            </a:r>
          </a:p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-Express</a:t>
            </a:r>
          </a:p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-MongoDB</a:t>
            </a:r>
          </a:p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-Passport.js</a:t>
            </a:r>
          </a:p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-Elastic Search/</a:t>
            </a:r>
            <a:r>
              <a:rPr lang="en-US" sz="1200" dirty="0" err="1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Algolia</a:t>
            </a:r>
            <a:endParaRPr lang="en-US" sz="1200" dirty="0" smtClean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-Socket.IO</a:t>
            </a:r>
          </a:p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-TensorFlow.js/Brain.js</a:t>
            </a:r>
          </a:p>
          <a:p>
            <a:endParaRPr lang="en-US" sz="1200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148352" y="1744667"/>
            <a:ext cx="17764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-NLP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</a:t>
            </a:r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</a:t>
            </a:r>
            <a:r>
              <a:rPr lang="en-US" sz="10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-NLTK/Spacy </a:t>
            </a:r>
            <a:endParaRPr lang="en-US" sz="1050" dirty="0" smtClean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-ML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</a:t>
            </a:r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</a:t>
            </a:r>
            <a:r>
              <a:rPr lang="en-US" sz="10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-Tensor Flow/</a:t>
            </a:r>
            <a:r>
              <a:rPr lang="en-US" sz="1000" dirty="0" err="1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PyTorch</a:t>
            </a:r>
            <a:endParaRPr lang="en-US" sz="1200" dirty="0" smtClean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-Dialogue Flow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</a:t>
            </a:r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</a:t>
            </a:r>
            <a:r>
              <a:rPr lang="en-US" sz="10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-Dialogue Flow By Google</a:t>
            </a:r>
          </a:p>
        </p:txBody>
      </p:sp>
    </p:spTree>
    <p:extLst>
      <p:ext uri="{BB962C8B-B14F-4D97-AF65-F5344CB8AC3E}">
        <p14:creationId xmlns:p14="http://schemas.microsoft.com/office/powerpoint/2010/main" val="402043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601" y="430510"/>
            <a:ext cx="7714800" cy="578100"/>
          </a:xfrm>
        </p:spPr>
        <p:txBody>
          <a:bodyPr/>
          <a:lstStyle/>
          <a:p>
            <a:r>
              <a:rPr lang="en-US" dirty="0" smtClean="0"/>
              <a:t>Market Survey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089" y="1008609"/>
            <a:ext cx="2627922" cy="13836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590" y="1008609"/>
            <a:ext cx="2657622" cy="13836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8888" y="2540000"/>
            <a:ext cx="2627922" cy="13949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1453" y="2593220"/>
            <a:ext cx="2806948" cy="13949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806" y="2594028"/>
            <a:ext cx="2366160" cy="13949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669398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1821652"/>
              </p:ext>
            </p:extLst>
          </p:nvPr>
        </p:nvGraphicFramePr>
        <p:xfrm>
          <a:off x="836989" y="1095564"/>
          <a:ext cx="6096000" cy="3789680"/>
        </p:xfrm>
        <a:graphic>
          <a:graphicData uri="http://schemas.openxmlformats.org/drawingml/2006/table">
            <a:tbl>
              <a:tblPr firstRow="1" bandRow="1">
                <a:tableStyleId>{7068BC06-E017-46C2-82A9-66AA14E6BDB9}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408465637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9261874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Elapsed time in months</a:t>
                      </a:r>
                      <a:endParaRPr lang="en-US" b="1" dirty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Milestones</a:t>
                      </a:r>
                      <a:endParaRPr lang="en-US" b="1" dirty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96222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FYP 1</a:t>
                      </a:r>
                      <a:endParaRPr lang="en-US" sz="1200" b="1" dirty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706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Month 1 - October</a:t>
                      </a:r>
                      <a:endParaRPr lang="en-US" sz="1400" b="1" dirty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 SRS Documentation</a:t>
                      </a:r>
                    </a:p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 SDS Documentation</a:t>
                      </a:r>
                    </a:p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 UI Design</a:t>
                      </a:r>
                      <a:endParaRPr lang="en-US" sz="1200" dirty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228561"/>
                  </a:ext>
                </a:extLst>
              </a:tr>
              <a:tr h="4716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Month 2 - November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 Database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 Design</a:t>
                      </a:r>
                      <a:endParaRPr lang="en-US" sz="1200" dirty="0" smtClean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 UI Implementation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 Portal and user account module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Customer support module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7556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Month 3 - December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 Vehicle Comparison and History module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 User reviews module</a:t>
                      </a: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591447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FYP 2</a:t>
                      </a:r>
                      <a:endParaRPr lang="en-US" sz="1200" b="1" dirty="0" smtClean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200" dirty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945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Month 4 - January</a:t>
                      </a:r>
                    </a:p>
                    <a:p>
                      <a:endParaRPr lang="en-US" dirty="0"/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Overall Development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 of Backend. Whole ecommerce platform will be functional by the end of the month beside chatbot and live video calling features.</a:t>
                      </a:r>
                      <a:endParaRPr lang="en-US" sz="1200" dirty="0" smtClean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6918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659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7725311"/>
              </p:ext>
            </p:extLst>
          </p:nvPr>
        </p:nvGraphicFramePr>
        <p:xfrm>
          <a:off x="553065" y="1284666"/>
          <a:ext cx="7219334" cy="1803400"/>
        </p:xfrm>
        <a:graphic>
          <a:graphicData uri="http://schemas.openxmlformats.org/drawingml/2006/table">
            <a:tbl>
              <a:tblPr firstRow="1" bandRow="1">
                <a:tableStyleId>{7068BC06-E017-46C2-82A9-66AA14E6BDB9}</a:tableStyleId>
              </a:tblPr>
              <a:tblGrid>
                <a:gridCol w="3609667">
                  <a:extLst>
                    <a:ext uri="{9D8B030D-6E8A-4147-A177-3AD203B41FA5}">
                      <a16:colId xmlns:a16="http://schemas.microsoft.com/office/drawing/2014/main" val="3056162038"/>
                    </a:ext>
                  </a:extLst>
                </a:gridCol>
                <a:gridCol w="3609667">
                  <a:extLst>
                    <a:ext uri="{9D8B030D-6E8A-4147-A177-3AD203B41FA5}">
                      <a16:colId xmlns:a16="http://schemas.microsoft.com/office/drawing/2014/main" val="36328716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Month 5 - February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 Chat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bot component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 designing </a:t>
                      </a:r>
                      <a:endParaRPr lang="en-US" sz="1200" dirty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2290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Month 6 - March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Chabot training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 and 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integration in 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the web app</a:t>
                      </a:r>
                    </a:p>
                    <a:p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 Real-time buyer/seller communication module</a:t>
                      </a:r>
                      <a:endParaRPr lang="en-US" sz="1200" dirty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3922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Month 7 - April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- Integration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of Live Video Calling Feature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 and testing of web app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 </a:t>
                      </a:r>
                      <a:endParaRPr lang="en-US" sz="1200" dirty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2423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Month 8 - May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400" b="1" dirty="0" smtClean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Cambay" panose="020B0604020202020204" charset="0"/>
                          <a:cs typeface="Cambay" panose="020B0604020202020204" charset="0"/>
                        </a:rPr>
                        <a:t>Final report</a:t>
                      </a:r>
                      <a:endParaRPr lang="en-US" sz="1200" dirty="0">
                        <a:solidFill>
                          <a:schemeClr val="tx1"/>
                        </a:solidFill>
                        <a:latin typeface="Cambay" panose="020B0604020202020204" charset="0"/>
                        <a:cs typeface="Cambay" panose="020B060402020202020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0709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9322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9114" y="2225524"/>
            <a:ext cx="6000600" cy="348343"/>
          </a:xfrm>
        </p:spPr>
        <p:txBody>
          <a:bodyPr/>
          <a:lstStyle/>
          <a:p>
            <a:pPr algn="ctr"/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89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341412" y="989250"/>
            <a:ext cx="5107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Project Supervisor: </a:t>
            </a:r>
            <a:r>
              <a:rPr lang="en-US" sz="1800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Mr. Ubaid </a:t>
            </a:r>
            <a:r>
              <a:rPr lang="en-US" sz="1800" b="1" dirty="0" err="1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Aftab</a:t>
            </a:r>
            <a:r>
              <a:rPr lang="en-US" sz="1800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</a:t>
            </a:r>
            <a:r>
              <a:rPr lang="en-US" sz="1800" b="1" dirty="0" err="1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Chawala</a:t>
            </a:r>
            <a:endParaRPr lang="en-US" sz="1800" b="1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71955" y="1826540"/>
            <a:ext cx="3246402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Group Members</a:t>
            </a:r>
          </a:p>
          <a:p>
            <a:pPr algn="ctr"/>
            <a:endParaRPr lang="en-US" sz="1800" b="1" dirty="0" smtClean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pPr algn="ctr"/>
            <a:r>
              <a:rPr lang="en-US" sz="1800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Ishaqullah Siddiqui (20k-0148)</a:t>
            </a:r>
          </a:p>
          <a:p>
            <a:pPr algn="ctr"/>
            <a:r>
              <a:rPr lang="en-US" sz="1800" b="1" dirty="0" err="1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Muhib</a:t>
            </a:r>
            <a:r>
              <a:rPr lang="en-US" sz="1800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Ahmed (20k-0405)</a:t>
            </a:r>
          </a:p>
          <a:p>
            <a:pPr algn="ctr"/>
            <a:r>
              <a:rPr lang="en-US" sz="1800" b="1" dirty="0" err="1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Sarim</a:t>
            </a:r>
            <a:r>
              <a:rPr lang="en-US" sz="1800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Latif Khan (20k-1644)</a:t>
            </a:r>
          </a:p>
          <a:p>
            <a:pPr algn="ctr"/>
            <a:endParaRPr lang="en-US" sz="1800" b="1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97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106129" y="1356947"/>
            <a:ext cx="4572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Complex Car Transactions: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Choosing the right vehicle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Negotiating prices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Assessing vehicle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history</a:t>
            </a:r>
          </a:p>
          <a:p>
            <a:endParaRPr lang="en-US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Information Overload: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Abundance of online car information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Difficulty in making informed decisions</a:t>
            </a:r>
          </a:p>
          <a:p>
            <a:endParaRPr lang="en-US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Trust Concerns: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Doubts about trustworthiness of buyers and sellers</a:t>
            </a:r>
            <a:endParaRPr lang="en-US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06129" y="756783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300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Problem Statement</a:t>
            </a:r>
            <a:endParaRPr lang="en-US" sz="3300" b="1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1983" y="1743949"/>
            <a:ext cx="2148114" cy="21481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21206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597309" y="1836270"/>
            <a:ext cx="370922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Simplified Decision-Making</a:t>
            </a:r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Intuitive interface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Streamlines car transactions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Simplifies choices for users</a:t>
            </a:r>
          </a:p>
          <a:p>
            <a:endParaRPr lang="en-US" sz="1200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r>
              <a:rPr lang="en-US" sz="1200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Data Intelligence: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Aggregates and analyzes data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Provides accurate information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Includes vehicle history reports and market </a:t>
            </a:r>
            <a:r>
              <a:rPr lang="en-US" sz="1200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trends</a:t>
            </a:r>
            <a:endParaRPr lang="en-US" sz="1200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endParaRPr lang="en-US" sz="1200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r>
              <a:rPr lang="en-US" sz="1200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Negotiation Assistance: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Chatbot support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Offers insights and suggestions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Helps with fair and beneficial deals</a:t>
            </a:r>
          </a:p>
          <a:p>
            <a:endParaRPr lang="en-US" sz="1200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97309" y="557680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300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Solution Overview</a:t>
            </a:r>
            <a:endParaRPr lang="en-US" sz="3300" b="1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463864" y="1836270"/>
            <a:ext cx="387638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Trust &amp; Transparency: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User-generated reviews and ratings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Enhances trust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Real-time messaging for transparent communication</a:t>
            </a:r>
          </a:p>
          <a:p>
            <a:endParaRPr lang="en-US" sz="1200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r>
              <a:rPr lang="en-US" sz="1200" b="1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Personalized Recommendations: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AI recommendation engine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Suggests vehicles based on user preferences</a:t>
            </a:r>
          </a:p>
          <a:p>
            <a:r>
              <a:rPr lang="en-US" sz="1200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Streamlines the search process</a:t>
            </a:r>
            <a:r>
              <a:rPr lang="en-US" sz="1200" dirty="0"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sz="1200" dirty="0">
                <a:latin typeface="Cambay" panose="020B0604020202020204" charset="0"/>
                <a:cs typeface="Cambay" panose="020B0604020202020204" charset="0"/>
              </a:rPr>
            </a:br>
            <a:endParaRPr lang="en-US" sz="1200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endParaRPr lang="en-US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597309" y="1157844"/>
            <a:ext cx="6904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"</a:t>
            </a:r>
            <a:r>
              <a:rPr lang="en-US" b="1" dirty="0">
                <a:solidFill>
                  <a:schemeClr val="tx1"/>
                </a:solidFill>
              </a:rPr>
              <a:t>Introducing AutoConnect: Transforming the Way You Buy and Sell Vehicles"</a:t>
            </a:r>
          </a:p>
        </p:txBody>
      </p:sp>
    </p:spTree>
    <p:extLst>
      <p:ext uri="{BB962C8B-B14F-4D97-AF65-F5344CB8AC3E}">
        <p14:creationId xmlns:p14="http://schemas.microsoft.com/office/powerpoint/2010/main" val="302456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597309" y="557680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300" b="1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Literature Review</a:t>
            </a:r>
            <a:endParaRPr lang="en-US" sz="3300" b="1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6193" y="1157844"/>
            <a:ext cx="6877204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Online Car Marketplaces: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Essential in the automotive industry, facilitating digital transactions.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Leading Platforms: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PakWheels and CarFirst: Known for extensive listings and user-friendly interfaces.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Current Limitations: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-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Limited negotiation tools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Basic communication tools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</a:t>
            </a:r>
            <a:endParaRPr lang="en-US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- Room for Innovation: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Opportunity to enhance user experience</a:t>
            </a:r>
          </a:p>
          <a:p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- Enhance Buyer, Seller communication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-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Fueling Negotiations with Smart Middleware</a:t>
            </a:r>
            <a:endParaRPr lang="en-US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75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Comparative Analysis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7034012"/>
              </p:ext>
            </p:extLst>
          </p:nvPr>
        </p:nvGraphicFramePr>
        <p:xfrm>
          <a:off x="788988" y="1099325"/>
          <a:ext cx="7565390" cy="3291332"/>
        </p:xfrm>
        <a:graphic>
          <a:graphicData uri="http://schemas.openxmlformats.org/drawingml/2006/table">
            <a:tbl>
              <a:tblPr firstRow="1" firstCol="1" bandRow="1">
                <a:tableStyleId>{7068BC06-E017-46C2-82A9-66AA14E6BDB9}</a:tableStyleId>
              </a:tblPr>
              <a:tblGrid>
                <a:gridCol w="1514475">
                  <a:extLst>
                    <a:ext uri="{9D8B030D-6E8A-4147-A177-3AD203B41FA5}">
                      <a16:colId xmlns:a16="http://schemas.microsoft.com/office/drawing/2014/main" val="184534427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2144672345"/>
                    </a:ext>
                  </a:extLst>
                </a:gridCol>
                <a:gridCol w="1515110">
                  <a:extLst>
                    <a:ext uri="{9D8B030D-6E8A-4147-A177-3AD203B41FA5}">
                      <a16:colId xmlns:a16="http://schemas.microsoft.com/office/drawing/2014/main" val="2002978907"/>
                    </a:ext>
                  </a:extLst>
                </a:gridCol>
                <a:gridCol w="1510665">
                  <a:extLst>
                    <a:ext uri="{9D8B030D-6E8A-4147-A177-3AD203B41FA5}">
                      <a16:colId xmlns:a16="http://schemas.microsoft.com/office/drawing/2014/main" val="3802431755"/>
                    </a:ext>
                  </a:extLst>
                </a:gridCol>
                <a:gridCol w="1510665">
                  <a:extLst>
                    <a:ext uri="{9D8B030D-6E8A-4147-A177-3AD203B41FA5}">
                      <a16:colId xmlns:a16="http://schemas.microsoft.com/office/drawing/2014/main" val="2794679503"/>
                    </a:ext>
                  </a:extLst>
                </a:gridCol>
              </a:tblGrid>
              <a:tr h="3073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Features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PakWheels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CarFirst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Gaari.pk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AutoConnect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96863664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Vehicle Listings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87961543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Selling/Buying Cars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38871097"/>
                  </a:ext>
                </a:extLst>
              </a:tr>
              <a:tr h="3073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Vehicle Comparison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</a:rPr>
                        <a:t>✕</a:t>
                      </a:r>
                      <a:endParaRPr lang="en-US" sz="12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97348989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AI Driven Recommendations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rgbClr val="FF0000"/>
                          </a:solidFill>
                          <a:effectLst/>
                        </a:rPr>
                        <a:t>✕</a:t>
                      </a:r>
                      <a:endParaRPr lang="en-US" sz="12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rgbClr val="FF0000"/>
                          </a:solidFill>
                          <a:effectLst/>
                        </a:rPr>
                        <a:t>✕</a:t>
                      </a:r>
                      <a:endParaRPr lang="en-US" sz="12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37781490"/>
                  </a:ext>
                </a:extLst>
              </a:tr>
              <a:tr h="3073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User Reviews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5683188"/>
                  </a:ext>
                </a:extLst>
              </a:tr>
              <a:tr h="3073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Customer Support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2150516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Advanced Search Filters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75725654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Live Video Calling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</a:rPr>
                        <a:t>✕</a:t>
                      </a:r>
                      <a:endParaRPr lang="en-US" sz="12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</a:rPr>
                        <a:t>✕</a:t>
                      </a:r>
                      <a:endParaRPr lang="en-US" sz="12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</a:rPr>
                        <a:t>✕</a:t>
                      </a:r>
                      <a:endParaRPr lang="en-US" sz="12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6432711"/>
                  </a:ext>
                </a:extLst>
              </a:tr>
              <a:tr h="2959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latin typeface="Cambay" panose="020B0604020202020204" charset="0"/>
                          <a:cs typeface="Cambay" panose="020B0604020202020204" charset="0"/>
                        </a:rPr>
                        <a:t>Smart Negotiation chatbot</a:t>
                      </a: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Cambay" panose="020B0604020202020204" charset="0"/>
                        <a:ea typeface="Batang"/>
                        <a:cs typeface="Cambay" panose="020B060402020202020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</a:rPr>
                        <a:t>✕</a:t>
                      </a:r>
                      <a:endParaRPr lang="en-US" sz="12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</a:rPr>
                        <a:t>✕</a:t>
                      </a:r>
                      <a:endParaRPr lang="en-US" sz="12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FF0000"/>
                          </a:solidFill>
                          <a:effectLst/>
                        </a:rPr>
                        <a:t>✕</a:t>
                      </a:r>
                      <a:endParaRPr lang="en-US" sz="12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00B050"/>
                          </a:solidFill>
                          <a:effectLst/>
                        </a:rPr>
                        <a:t>✓</a:t>
                      </a:r>
                      <a:endParaRPr lang="en-US" sz="1200" b="1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  <a:ea typeface="Batang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5865358"/>
                  </a:ext>
                </a:extLst>
              </a:tr>
            </a:tbl>
          </a:graphicData>
        </a:graphic>
      </p:graphicFrame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788988" y="13652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42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601" y="430510"/>
            <a:ext cx="7714800" cy="578100"/>
          </a:xfrm>
        </p:spPr>
        <p:txBody>
          <a:bodyPr/>
          <a:lstStyle/>
          <a:p>
            <a:r>
              <a:rPr lang="en-US" dirty="0" smtClean="0"/>
              <a:t>Market Survey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089" y="1008609"/>
            <a:ext cx="2627922" cy="13836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9590" y="1008609"/>
            <a:ext cx="2657622" cy="13836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8888" y="2540000"/>
            <a:ext cx="2627922" cy="13949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1453" y="2593220"/>
            <a:ext cx="2806948" cy="13949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806" y="2594028"/>
            <a:ext cx="2366160" cy="13949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0407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Features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714675" y="1394293"/>
            <a:ext cx="706440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1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Smart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Negotiation Bot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Say goodbye to haggling. Our bot ensures fair deals.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2.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Live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Video Calling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Expert-guided vehicle inspections in real-time.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3.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Comprehensive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Listings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A wide variety of vehicles for every preference.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4.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Personalized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User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Accounts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Tailor your journey.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5.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Diverse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Portals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Connecting users, mechanics, and enthusiasts.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6.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Effortless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Vehicle Comparison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Make informed decisions effortlessly.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7.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Advanced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Search and Filters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Find the exact vehicle you desire.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8.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Empowering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User Reviews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Contribute to an informed community.</a:t>
            </a:r>
          </a:p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 9.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Real-time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Communication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Swift and effective interactions.</a:t>
            </a:r>
          </a:p>
          <a:p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10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Insightful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Vehicle History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Transparency through trusted APIs.</a:t>
            </a:r>
          </a:p>
          <a:p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11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Expert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Customer Support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Instant resolution for a smooth experience.</a:t>
            </a:r>
          </a:p>
          <a:p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12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.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AI-Driven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Recommendations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Your personalized vehicle suggestions.</a:t>
            </a:r>
          </a:p>
        </p:txBody>
      </p:sp>
    </p:spTree>
    <p:extLst>
      <p:ext uri="{BB962C8B-B14F-4D97-AF65-F5344CB8AC3E}">
        <p14:creationId xmlns:p14="http://schemas.microsoft.com/office/powerpoint/2010/main" val="4074262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676" y="556381"/>
            <a:ext cx="6000600" cy="348343"/>
          </a:xfrm>
        </p:spPr>
        <p:txBody>
          <a:bodyPr/>
          <a:lstStyle/>
          <a:p>
            <a:r>
              <a:rPr lang="en-US" sz="1800" dirty="0" smtClean="0"/>
              <a:t>Negotiation </a:t>
            </a:r>
            <a:r>
              <a:rPr lang="en-US" sz="1800" dirty="0" err="1" smtClean="0"/>
              <a:t>ChatBot</a:t>
            </a:r>
            <a:r>
              <a:rPr lang="en-US" sz="1800" dirty="0" smtClean="0"/>
              <a:t> In Automotive E-Commerce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714675" y="957944"/>
            <a:ext cx="573450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/>
            </a:r>
            <a:b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dirty="0" err="1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Chatbots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in e-commerce are valued for enhancing customer interactions. While they've been used in online car sales for inquiries, our project aims to introduce a negotiation chatbot for smoother transactions, filling a gap in this area. This chatbot will actively engage with buyers, negotiate for sellers, and improve the overall car buying experience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.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Negotiating </a:t>
            </a:r>
            <a:r>
              <a:rPr lang="en-US" dirty="0" err="1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chatbots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 represent an exciting frontier in artificial intelligence and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natural language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processing. These intelligent agents are designed to engage in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conversations, deliberations,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and bargaining with users or other bots, simulating the negotiation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processes observed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in human interactions. They have the potential to streamline various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negotiation scenarios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, from </a:t>
            </a:r>
            <a:r>
              <a:rPr lang="en-US" dirty="0" smtClean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e-commerce transactions </a:t>
            </a: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to dispute resolutions, offering efficiency and</a:t>
            </a:r>
            <a:b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</a:br>
            <a:r>
              <a:rPr lang="en-US" dirty="0">
                <a:solidFill>
                  <a:schemeClr val="tx1"/>
                </a:solidFill>
                <a:latin typeface="Cambay" panose="020B0604020202020204" charset="0"/>
                <a:cs typeface="Cambay" panose="020B0604020202020204" charset="0"/>
              </a:rPr>
              <a:t>convenience. </a:t>
            </a:r>
            <a:r>
              <a:rPr lang="en-US" dirty="0"/>
              <a:t/>
            </a:r>
            <a:br>
              <a:rPr lang="en-US" dirty="0"/>
            </a:br>
            <a:endParaRPr lang="en-US" dirty="0" smtClean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  <a:p>
            <a:endParaRPr lang="en-US" dirty="0">
              <a:solidFill>
                <a:schemeClr val="tx1"/>
              </a:solidFill>
              <a:latin typeface="Cambay" panose="020B0604020202020204" charset="0"/>
              <a:cs typeface="Cambay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897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utomotive Industry Consulting by Slidesgo">
  <a:themeElements>
    <a:clrScheme name="Simple Light">
      <a:dk1>
        <a:srgbClr val="FFFFFF"/>
      </a:dk1>
      <a:lt1>
        <a:srgbClr val="12151A"/>
      </a:lt1>
      <a:dk2>
        <a:srgbClr val="242933"/>
      </a:dk2>
      <a:lt2>
        <a:srgbClr val="CCD4DB"/>
      </a:lt2>
      <a:accent1>
        <a:srgbClr val="8B939C"/>
      </a:accent1>
      <a:accent2>
        <a:srgbClr val="ABB3B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5594</TotalTime>
  <Words>780</Words>
  <Application>Microsoft Office PowerPoint</Application>
  <PresentationFormat>On-screen Show (16:9)</PresentationFormat>
  <Paragraphs>212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Cambay</vt:lpstr>
      <vt:lpstr>Calibri</vt:lpstr>
      <vt:lpstr>Arial</vt:lpstr>
      <vt:lpstr>Batang</vt:lpstr>
      <vt:lpstr>Bebas Neue</vt:lpstr>
      <vt:lpstr>Times New Roman</vt:lpstr>
      <vt:lpstr>DM Sans</vt:lpstr>
      <vt:lpstr>Automotive Industry Consulting by Slidesgo</vt:lpstr>
      <vt:lpstr>AutoConnect</vt:lpstr>
      <vt:lpstr>PowerPoint Presentation</vt:lpstr>
      <vt:lpstr>PowerPoint Presentation</vt:lpstr>
      <vt:lpstr>PowerPoint Presentation</vt:lpstr>
      <vt:lpstr>PowerPoint Presentation</vt:lpstr>
      <vt:lpstr>Comparative Analysis</vt:lpstr>
      <vt:lpstr>Market Survey</vt:lpstr>
      <vt:lpstr>Key Features</vt:lpstr>
      <vt:lpstr>Negotiation ChatBot In Automotive E-Commerce</vt:lpstr>
      <vt:lpstr>Context Diagram</vt:lpstr>
      <vt:lpstr>Waterfall management plan</vt:lpstr>
      <vt:lpstr>Benefits</vt:lpstr>
      <vt:lpstr>PowerPoint Presentation</vt:lpstr>
      <vt:lpstr>Tech Stack</vt:lpstr>
      <vt:lpstr>Market Survey</vt:lpstr>
      <vt:lpstr>Timeline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Automotive Ecommerce</dc:title>
  <dc:creator>Isaac</dc:creator>
  <cp:lastModifiedBy>HP</cp:lastModifiedBy>
  <cp:revision>40</cp:revision>
  <dcterms:modified xsi:type="dcterms:W3CDTF">2023-09-24T15:12:43Z</dcterms:modified>
</cp:coreProperties>
</file>